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nl-NL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2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37B361-4E9D-4964-5503-D2046C9F2317}" name="Dieter Fauconnier" initials="DF" userId="S::Dieter.Fauconnier@UGent.be::d4d02ee9-3cf5-4d8a-82ca-393a1e3b66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EE9"/>
    <a:srgbClr val="246B69"/>
    <a:srgbClr val="0B7C99"/>
    <a:srgbClr val="6F71B9"/>
    <a:srgbClr val="000000"/>
    <a:srgbClr val="1E6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204F00-AAB2-429D-8589-9EF06E0B842C}" v="3" dt="2026-01-14T15:37:20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204" y="102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cid:d7f5ca58-61a3-4a2f-ad21-4130e84aa373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- 1 facul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1479600" y="5249693"/>
            <a:ext cx="27919313" cy="1165508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50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Click to add authors</a:t>
            </a:r>
          </a:p>
        </p:txBody>
      </p:sp>
      <p:sp>
        <p:nvSpPr>
          <p:cNvPr id="18" name="Tijdelijke aanduiding voor tekst 17"/>
          <p:cNvSpPr>
            <a:spLocks noGrp="1"/>
          </p:cNvSpPr>
          <p:nvPr>
            <p:ph type="body" sz="quarter" idx="15"/>
          </p:nvPr>
        </p:nvSpPr>
        <p:spPr>
          <a:xfrm>
            <a:off x="1511300" y="8553600"/>
            <a:ext cx="27887613" cy="30427200"/>
          </a:xfrm>
          <a:custGeom>
            <a:avLst/>
            <a:gdLst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8008000 w 28008000"/>
              <a:gd name="connsiteY2" fmla="*/ 32159600 h 32159600"/>
              <a:gd name="connsiteX3" fmla="*/ 0 w 28008000"/>
              <a:gd name="connsiteY3" fmla="*/ 32159600 h 32159600"/>
              <a:gd name="connsiteX4" fmla="*/ 0 w 28008000"/>
              <a:gd name="connsiteY4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28008000 w 28008000"/>
              <a:gd name="connsiteY3" fmla="*/ 32159600 h 32159600"/>
              <a:gd name="connsiteX4" fmla="*/ 0 w 28008000"/>
              <a:gd name="connsiteY4" fmla="*/ 32159600 h 32159600"/>
              <a:gd name="connsiteX5" fmla="*/ 0 w 28008000"/>
              <a:gd name="connsiteY5" fmla="*/ 0 h 32159600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28008000 w 28008000"/>
              <a:gd name="connsiteY3" fmla="*/ 32159600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18934338 w 28008000"/>
              <a:gd name="connsiteY3" fmla="*/ 28115139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009632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7597035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34338 w 28014843"/>
              <a:gd name="connsiteY3" fmla="*/ 27597035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533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152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4843" h="32159600">
                <a:moveTo>
                  <a:pt x="0" y="0"/>
                </a:moveTo>
                <a:lnTo>
                  <a:pt x="28008000" y="0"/>
                </a:lnTo>
                <a:cubicBezTo>
                  <a:pt x="28003662" y="9337846"/>
                  <a:pt x="28018372" y="18225585"/>
                  <a:pt x="28014034" y="27563431"/>
                </a:cubicBezTo>
                <a:lnTo>
                  <a:pt x="18915288" y="27578281"/>
                </a:lnTo>
                <a:cubicBezTo>
                  <a:pt x="18910949" y="28916014"/>
                  <a:pt x="18925661" y="30790606"/>
                  <a:pt x="18921322" y="32128339"/>
                </a:cubicBezTo>
                <a:lnTo>
                  <a:pt x="0" y="32159600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Tijdelijke aanduiding voor afbeelding 5"/>
          <p:cNvSpPr>
            <a:spLocks noGrp="1"/>
          </p:cNvSpPr>
          <p:nvPr>
            <p:ph type="pic" sz="quarter" idx="17" hasCustomPrompt="1"/>
          </p:nvPr>
        </p:nvSpPr>
        <p:spPr>
          <a:xfrm>
            <a:off x="1518848" y="11350171"/>
            <a:ext cx="18255600" cy="9270000"/>
          </a:xfrm>
          <a:prstGeom prst="rect">
            <a:avLst/>
          </a:prstGeom>
        </p:spPr>
        <p:txBody>
          <a:bodyPr numCol="1"/>
          <a:lstStyle>
            <a:lvl1pPr algn="ctr">
              <a:lnSpc>
                <a:spcPct val="100000"/>
              </a:lnSpc>
              <a:defRPr b="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Click icon below to insert picture. </a:t>
            </a:r>
            <a:br>
              <a:rPr lang="en-GB" noProof="0"/>
            </a:br>
            <a:r>
              <a:rPr lang="en-GB" noProof="0"/>
              <a:t>Move picture to desired position and type white lines behind picture box.</a:t>
            </a:r>
            <a:br>
              <a:rPr lang="en-GB" noProof="0"/>
            </a:br>
            <a:r>
              <a:rPr lang="en-GB" noProof="0"/>
              <a:t>By using function 'Crop' you can change size and offset of the inserted picture inside the window.</a:t>
            </a:r>
          </a:p>
        </p:txBody>
      </p:sp>
      <p:sp>
        <p:nvSpPr>
          <p:cNvPr id="9" name="Tijdelijke aanduiding voor afbeelding 5"/>
          <p:cNvSpPr>
            <a:spLocks noGrp="1"/>
          </p:cNvSpPr>
          <p:nvPr>
            <p:ph type="pic" sz="quarter" idx="18" hasCustomPrompt="1"/>
          </p:nvPr>
        </p:nvSpPr>
        <p:spPr>
          <a:xfrm>
            <a:off x="11073600" y="25200000"/>
            <a:ext cx="8730000" cy="9090000"/>
          </a:xfrm>
          <a:prstGeom prst="rect">
            <a:avLst/>
          </a:prstGeom>
        </p:spPr>
        <p:txBody>
          <a:bodyPr numCol="1"/>
          <a:lstStyle>
            <a:lvl1pPr algn="ctr">
              <a:lnSpc>
                <a:spcPct val="100000"/>
              </a:lnSpc>
              <a:defRPr b="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Click icon below to insert picture. </a:t>
            </a:r>
            <a:br>
              <a:rPr lang="en-GB" noProof="0" dirty="0"/>
            </a:br>
            <a:r>
              <a:rPr lang="en-GB" noProof="0" dirty="0"/>
              <a:t>Move picture to desired position and type white lines behind picture box.</a:t>
            </a:r>
            <a:br>
              <a:rPr lang="en-GB" noProof="0" dirty="0"/>
            </a:br>
            <a:r>
              <a:rPr lang="en-GB" noProof="0" dirty="0"/>
              <a:t>By using function 'Crop' you can change size and offset of the inserted picture inside the window.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24C8CAE-178B-36A7-CC0F-447F29932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9600" y="2329246"/>
            <a:ext cx="28004399" cy="2597887"/>
          </a:xfrm>
          <a:prstGeom prst="rect">
            <a:avLst/>
          </a:prstGeom>
        </p:spPr>
        <p:txBody>
          <a:bodyPr/>
          <a:lstStyle>
            <a:lvl1pPr algn="ctr">
              <a:defRPr u="none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pic>
        <p:nvPicPr>
          <p:cNvPr id="2" name="Image 8">
            <a:extLst>
              <a:ext uri="{FF2B5EF4-FFF2-40B4-BE49-F238E27FC236}">
                <a16:creationId xmlns:a16="http://schemas.microsoft.com/office/drawing/2014/main" id="{9DB6E842-ED4C-DD4B-BFBF-F68606A729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734" y="422276"/>
            <a:ext cx="3846809" cy="1371600"/>
          </a:xfrm>
          <a:prstGeom prst="rect">
            <a:avLst/>
          </a:prstGeom>
        </p:spPr>
      </p:pic>
      <p:pic>
        <p:nvPicPr>
          <p:cNvPr id="6" name="Afbeelding 26" descr="Afbeelding met Graphics, clipart, logo, Lettertype&#10;&#10;Door AI gegenereerde inhoud is mogelijk onjuist.">
            <a:extLst>
              <a:ext uri="{FF2B5EF4-FFF2-40B4-BE49-F238E27FC236}">
                <a16:creationId xmlns:a16="http://schemas.microsoft.com/office/drawing/2014/main" id="{1E9E4E7B-9C4C-8FC1-1A14-96452B9D0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85" b="7714"/>
          <a:stretch>
            <a:fillRect/>
          </a:stretch>
        </p:blipFill>
        <p:spPr bwMode="auto">
          <a:xfrm>
            <a:off x="6278320" y="422276"/>
            <a:ext cx="2142076" cy="13716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Afbeelding 24" descr="Home - Bond voor Materialenkennis - materiaaltechnologie">
            <a:extLst>
              <a:ext uri="{FF2B5EF4-FFF2-40B4-BE49-F238E27FC236}">
                <a16:creationId xmlns:a16="http://schemas.microsoft.com/office/drawing/2014/main" id="{39FD67D2-7437-3D29-81A9-2D356415154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4796" y="478758"/>
            <a:ext cx="174009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Afbeelding 25" descr="Tribology of the Low Countries – Ghent, 28 &amp; 29 April 2022 - Bond voor  Materialenkennis">
            <a:extLst>
              <a:ext uri="{FF2B5EF4-FFF2-40B4-BE49-F238E27FC236}">
                <a16:creationId xmlns:a16="http://schemas.microsoft.com/office/drawing/2014/main" id="{0D17B171-537E-3B5A-871B-8CBC24D284C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8663" y="422276"/>
            <a:ext cx="1723337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ijdelijke aanduiding voor tekst 7">
            <a:extLst>
              <a:ext uri="{FF2B5EF4-FFF2-40B4-BE49-F238E27FC236}">
                <a16:creationId xmlns:a16="http://schemas.microsoft.com/office/drawing/2014/main" id="{2AD4238E-3FDA-423F-4656-16407346E97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4515" y="39060394"/>
            <a:ext cx="27919313" cy="1111172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2800" b="1" u="sng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GB" noProof="0" dirty="0"/>
              <a:t>Acknowledgement:</a:t>
            </a:r>
          </a:p>
        </p:txBody>
      </p:sp>
      <p:sp>
        <p:nvSpPr>
          <p:cNvPr id="20" name="Tijdelijke aanduiding voor tekst 7">
            <a:extLst>
              <a:ext uri="{FF2B5EF4-FFF2-40B4-BE49-F238E27FC236}">
                <a16:creationId xmlns:a16="http://schemas.microsoft.com/office/drawing/2014/main" id="{9E3E722C-E314-1362-231F-B66060F5B52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8943" y="6548088"/>
            <a:ext cx="27919313" cy="1165508"/>
          </a:xfrm>
          <a:prstGeom prst="rect">
            <a:avLst/>
          </a:prstGeom>
        </p:spPr>
        <p:txBody>
          <a:bodyPr numCol="1">
            <a:normAutofit/>
          </a:bodyPr>
          <a:lstStyle>
            <a:lvl1pPr marL="0" indent="0">
              <a:lnSpc>
                <a:spcPts val="4470"/>
              </a:lnSpc>
              <a:buNone/>
              <a:defRPr sz="32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Click to add affiliations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F53061E-919F-0966-0ED6-05334EFB637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9147" y="70696"/>
            <a:ext cx="3133141" cy="210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71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/>
          <p:cNvSpPr/>
          <p:nvPr userDrawn="1"/>
        </p:nvSpPr>
        <p:spPr>
          <a:xfrm>
            <a:off x="759968" y="2225040"/>
            <a:ext cx="29520000" cy="37947600"/>
          </a:xfrm>
          <a:prstGeom prst="rect">
            <a:avLst/>
          </a:prstGeom>
          <a:solidFill>
            <a:schemeClr val="accent1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 noProof="0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9600" y="5186746"/>
            <a:ext cx="28004399" cy="259788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GB" noProof="0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000" y="8553449"/>
            <a:ext cx="28014843" cy="30427349"/>
          </a:xfrm>
          <a:custGeom>
            <a:avLst/>
            <a:gdLst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8008000 w 28008000"/>
              <a:gd name="connsiteY2" fmla="*/ 32159600 h 32159600"/>
              <a:gd name="connsiteX3" fmla="*/ 0 w 28008000"/>
              <a:gd name="connsiteY3" fmla="*/ 32159600 h 32159600"/>
              <a:gd name="connsiteX4" fmla="*/ 0 w 28008000"/>
              <a:gd name="connsiteY4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28008000 w 28008000"/>
              <a:gd name="connsiteY3" fmla="*/ 32159600 h 32159600"/>
              <a:gd name="connsiteX4" fmla="*/ 0 w 28008000"/>
              <a:gd name="connsiteY4" fmla="*/ 32159600 h 32159600"/>
              <a:gd name="connsiteX5" fmla="*/ 0 w 28008000"/>
              <a:gd name="connsiteY5" fmla="*/ 0 h 32159600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28008000 w 28008000"/>
              <a:gd name="connsiteY3" fmla="*/ 32159600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63508"/>
              <a:gd name="connsiteX1" fmla="*/ 28008000 w 28008000"/>
              <a:gd name="connsiteY1" fmla="*/ 0 h 32163508"/>
              <a:gd name="connsiteX2" fmla="*/ 27994985 w 28008000"/>
              <a:gd name="connsiteY2" fmla="*/ 28013538 h 32163508"/>
              <a:gd name="connsiteX3" fmla="*/ 18934338 w 28008000"/>
              <a:gd name="connsiteY3" fmla="*/ 28115139 h 32163508"/>
              <a:gd name="connsiteX4" fmla="*/ 18850985 w 28008000"/>
              <a:gd name="connsiteY4" fmla="*/ 32163508 h 32163508"/>
              <a:gd name="connsiteX5" fmla="*/ 0 w 28008000"/>
              <a:gd name="connsiteY5" fmla="*/ 32159600 h 32163508"/>
              <a:gd name="connsiteX6" fmla="*/ 0 w 28008000"/>
              <a:gd name="connsiteY6" fmla="*/ 0 h 32163508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115139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8009632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08000"/>
              <a:gd name="connsiteY0" fmla="*/ 0 h 32159600"/>
              <a:gd name="connsiteX1" fmla="*/ 28008000 w 28008000"/>
              <a:gd name="connsiteY1" fmla="*/ 0 h 32159600"/>
              <a:gd name="connsiteX2" fmla="*/ 27994985 w 28008000"/>
              <a:gd name="connsiteY2" fmla="*/ 28013538 h 32159600"/>
              <a:gd name="connsiteX3" fmla="*/ 18934338 w 28008000"/>
              <a:gd name="connsiteY3" fmla="*/ 27597035 h 32159600"/>
              <a:gd name="connsiteX4" fmla="*/ 18921322 w 28008000"/>
              <a:gd name="connsiteY4" fmla="*/ 32128339 h 32159600"/>
              <a:gd name="connsiteX5" fmla="*/ 0 w 28008000"/>
              <a:gd name="connsiteY5" fmla="*/ 32159600 h 32159600"/>
              <a:gd name="connsiteX6" fmla="*/ 0 w 28008000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34338 w 28014843"/>
              <a:gd name="connsiteY3" fmla="*/ 27597035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533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  <a:gd name="connsiteX0" fmla="*/ 0 w 28014843"/>
              <a:gd name="connsiteY0" fmla="*/ 0 h 32159600"/>
              <a:gd name="connsiteX1" fmla="*/ 28008000 w 28014843"/>
              <a:gd name="connsiteY1" fmla="*/ 0 h 32159600"/>
              <a:gd name="connsiteX2" fmla="*/ 28014034 w 28014843"/>
              <a:gd name="connsiteY2" fmla="*/ 27563431 h 32159600"/>
              <a:gd name="connsiteX3" fmla="*/ 18915288 w 28014843"/>
              <a:gd name="connsiteY3" fmla="*/ 27578281 h 32159600"/>
              <a:gd name="connsiteX4" fmla="*/ 18921322 w 28014843"/>
              <a:gd name="connsiteY4" fmla="*/ 32128339 h 32159600"/>
              <a:gd name="connsiteX5" fmla="*/ 0 w 28014843"/>
              <a:gd name="connsiteY5" fmla="*/ 32159600 h 32159600"/>
              <a:gd name="connsiteX6" fmla="*/ 0 w 28014843"/>
              <a:gd name="connsiteY6" fmla="*/ 0 h 3215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14843" h="32159600">
                <a:moveTo>
                  <a:pt x="0" y="0"/>
                </a:moveTo>
                <a:lnTo>
                  <a:pt x="28008000" y="0"/>
                </a:lnTo>
                <a:cubicBezTo>
                  <a:pt x="28003662" y="9337846"/>
                  <a:pt x="28018372" y="18225585"/>
                  <a:pt x="28014034" y="27563431"/>
                </a:cubicBezTo>
                <a:lnTo>
                  <a:pt x="18915288" y="27578281"/>
                </a:lnTo>
                <a:cubicBezTo>
                  <a:pt x="18910949" y="28916014"/>
                  <a:pt x="18925661" y="30790606"/>
                  <a:pt x="18921322" y="32128339"/>
                </a:cubicBezTo>
                <a:lnTo>
                  <a:pt x="0" y="32159600"/>
                </a:lnTo>
                <a:lnTo>
                  <a:pt x="0" y="0"/>
                </a:lnTo>
                <a:close/>
              </a:path>
            </a:pathLst>
          </a:custGeom>
        </p:spPr>
        <p:txBody>
          <a:bodyPr vert="horz" lIns="91440" tIns="0" rIns="91440" bIns="90000" numCol="3" spcCol="720000" rtlCol="0">
            <a:normAutofit/>
          </a:bodyPr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  <a:endParaRPr lang="en-GB" noProof="0" dirty="0"/>
          </a:p>
        </p:txBody>
      </p:sp>
      <p:pic>
        <p:nvPicPr>
          <p:cNvPr id="8" name="Logo Position" hidden="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39779570"/>
            <a:ext cx="3785624" cy="3026670"/>
          </a:xfrm>
          <a:prstGeom prst="rect">
            <a:avLst/>
          </a:prstGeom>
        </p:spPr>
      </p:pic>
      <p:sp>
        <p:nvSpPr>
          <p:cNvPr id="9" name="Tekstvak 8"/>
          <p:cNvSpPr txBox="1">
            <a:spLocks/>
          </p:cNvSpPr>
          <p:nvPr/>
        </p:nvSpPr>
        <p:spPr>
          <a:xfrm>
            <a:off x="20447000" y="34658300"/>
            <a:ext cx="9069400" cy="4322500"/>
          </a:xfrm>
          <a:prstGeom prst="rect">
            <a:avLst/>
          </a:prstGeom>
          <a:solidFill>
            <a:srgbClr val="0B7C99"/>
          </a:solidFill>
        </p:spPr>
        <p:txBody>
          <a:bodyPr wrap="square" lIns="360000" tIns="360000" rIns="360000" bIns="360000" rtlCol="0">
            <a:noAutofit/>
          </a:bodyPr>
          <a:lstStyle/>
          <a:p>
            <a:pPr defTabSz="3600000">
              <a:lnSpc>
                <a:spcPts val="2800"/>
              </a:lnSpc>
              <a:tabLst>
                <a:tab pos="358775" algn="l"/>
              </a:tabLst>
            </a:pPr>
            <a:r>
              <a:rPr lang="en-GB" sz="3000" noProof="0">
                <a:solidFill>
                  <a:schemeClr val="bg1"/>
                </a:solidFill>
                <a:latin typeface="+mj-lt"/>
              </a:rPr>
              <a:t>	</a:t>
            </a:r>
          </a:p>
        </p:txBody>
      </p:sp>
      <p:sp>
        <p:nvSpPr>
          <p:cNvPr id="6" name="Colophon Position" hidden="1"/>
          <p:cNvSpPr/>
          <p:nvPr/>
        </p:nvSpPr>
        <p:spPr>
          <a:xfrm>
            <a:off x="20426400" y="6803999"/>
            <a:ext cx="9090000" cy="28008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Subtitle, Authors Position" hidden="1"/>
          <p:cNvSpPr/>
          <p:nvPr/>
        </p:nvSpPr>
        <p:spPr>
          <a:xfrm>
            <a:off x="1512000" y="3384000"/>
            <a:ext cx="28008000" cy="881032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itle Position" hidden="1"/>
          <p:cNvSpPr/>
          <p:nvPr/>
        </p:nvSpPr>
        <p:spPr>
          <a:xfrm>
            <a:off x="1512000" y="6264000"/>
            <a:ext cx="28008000" cy="2448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Faculty Logo Position" hidden="1"/>
          <p:cNvSpPr/>
          <p:nvPr/>
        </p:nvSpPr>
        <p:spPr>
          <a:xfrm>
            <a:off x="1512000" y="756000"/>
            <a:ext cx="28008000" cy="756000"/>
          </a:xfrm>
          <a:prstGeom prst="rect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3267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3027487" rtl="0" eaLnBrk="1" latinLnBrk="0" hangingPunct="1">
        <a:lnSpc>
          <a:spcPts val="10490"/>
        </a:lnSpc>
        <a:spcBef>
          <a:spcPct val="0"/>
        </a:spcBef>
        <a:buNone/>
        <a:defRPr sz="10000" u="sng" kern="1200" cap="all" baseline="0">
          <a:solidFill>
            <a:srgbClr val="1E64C8"/>
          </a:solidFill>
          <a:latin typeface="+mj-lt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3800" b="1" kern="1200">
          <a:solidFill>
            <a:srgbClr val="1E64C8"/>
          </a:solidFill>
          <a:latin typeface="+mj-lt"/>
          <a:ea typeface="+mn-ea"/>
          <a:cs typeface="+mn-cs"/>
        </a:defRPr>
      </a:lvl1pPr>
      <a:lvl2pPr marL="0" indent="0" algn="l" defTabSz="302748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b="1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302748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360000" algn="l" defTabSz="3027487" rtl="0" eaLnBrk="1" latinLnBrk="0" hangingPunct="1">
        <a:lnSpc>
          <a:spcPct val="100000"/>
        </a:lnSpc>
        <a:spcBef>
          <a:spcPts val="0"/>
        </a:spcBef>
        <a:buFont typeface="UGent Panno Text SemiBold" panose="02000706040000040003" pitchFamily="2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360000" indent="-360000" algn="l" defTabSz="3027487" rtl="0" eaLnBrk="1" latinLnBrk="0" hangingPunct="1">
        <a:lnSpc>
          <a:spcPct val="100000"/>
        </a:lnSpc>
        <a:spcBef>
          <a:spcPts val="0"/>
        </a:spcBef>
        <a:buFont typeface="UGent Panno Text SemiBold" panose="02000706040000040003" pitchFamily="2" charset="0"/>
        <a:buChar char="–"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ekst 21"/>
          <p:cNvSpPr>
            <a:spLocks noGrp="1"/>
          </p:cNvSpPr>
          <p:nvPr>
            <p:ph type="body" sz="quarter" idx="15"/>
          </p:nvPr>
        </p:nvSpPr>
        <p:spPr>
          <a:xfrm>
            <a:off x="1511300" y="7763362"/>
            <a:ext cx="27887613" cy="31217438"/>
          </a:xfrm>
        </p:spPr>
        <p:txBody>
          <a:bodyPr/>
          <a:lstStyle/>
          <a:p>
            <a:endParaRPr lang="en-GB" b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1479600" y="5608572"/>
            <a:ext cx="27919313" cy="698071"/>
          </a:xfrm>
        </p:spPr>
        <p:txBody>
          <a:bodyPr>
            <a:normAutofit/>
          </a:bodyPr>
          <a:lstStyle/>
          <a:p>
            <a:r>
              <a:rPr lang="en-GB" b="1" dirty="0"/>
              <a:t>Researcher Researcher</a:t>
            </a:r>
            <a:r>
              <a:rPr lang="en-GB" b="1" baseline="30000" dirty="0"/>
              <a:t>1</a:t>
            </a:r>
            <a:r>
              <a:rPr lang="en-GB" b="1" dirty="0"/>
              <a:t>, Researcher Researcher</a:t>
            </a:r>
            <a:r>
              <a:rPr lang="en-GB" b="1" baseline="30000" dirty="0"/>
              <a:t>2</a:t>
            </a:r>
            <a:r>
              <a:rPr lang="en-GB" b="1" dirty="0"/>
              <a:t>, Researcher Researcher</a:t>
            </a:r>
            <a:r>
              <a:rPr lang="en-GB" b="1" baseline="30000" dirty="0"/>
              <a:t>1</a:t>
            </a:r>
            <a:r>
              <a:rPr lang="en-GB" b="1" dirty="0"/>
              <a:t> </a:t>
            </a: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1479600" y="2439378"/>
            <a:ext cx="27919313" cy="2713264"/>
          </a:xfrm>
        </p:spPr>
        <p:txBody>
          <a:bodyPr>
            <a:normAutofit fontScale="90000"/>
          </a:bodyPr>
          <a:lstStyle/>
          <a:p>
            <a:r>
              <a:rPr lang="en-GB" dirty="0"/>
              <a:t>Ocean tribology at the low countries conference poster (A0) title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4002" y="37995849"/>
            <a:ext cx="460800" cy="4608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A81F90D-3833-44D9-A7E6-C9F98D78F0B3}"/>
              </a:ext>
            </a:extLst>
          </p:cNvPr>
          <p:cNvSpPr/>
          <p:nvPr/>
        </p:nvSpPr>
        <p:spPr>
          <a:xfrm>
            <a:off x="27064935" y="35057277"/>
            <a:ext cx="2956561" cy="35356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rgbClr val="0B7C99"/>
                </a:solidFill>
              </a:rPr>
              <a:t>Vote For Me</a:t>
            </a:r>
            <a:br>
              <a:rPr lang="en-US" sz="4800" dirty="0">
                <a:solidFill>
                  <a:schemeClr val="accent5"/>
                </a:solidFill>
              </a:rPr>
            </a:br>
            <a:endParaRPr lang="en-US" sz="4800" dirty="0">
              <a:solidFill>
                <a:schemeClr val="accent5"/>
              </a:solidFill>
            </a:endParaRPr>
          </a:p>
          <a:p>
            <a:pPr algn="ctr"/>
            <a:r>
              <a:rPr lang="en-US" sz="4800" dirty="0">
                <a:solidFill>
                  <a:schemeClr val="tx1"/>
                </a:solidFill>
              </a:rPr>
              <a:t>&lt;Poster Nr&gt;</a:t>
            </a:r>
          </a:p>
          <a:p>
            <a:pPr algn="ctr"/>
            <a:br>
              <a:rPr lang="en-US" sz="4800" dirty="0">
                <a:solidFill>
                  <a:schemeClr val="accent5"/>
                </a:solidFill>
              </a:rPr>
            </a:br>
            <a:endParaRPr lang="en-GB" sz="1600" dirty="0">
              <a:solidFill>
                <a:schemeClr val="accent5"/>
              </a:solidFill>
            </a:endParaRPr>
          </a:p>
        </p:txBody>
      </p:sp>
      <p:pic>
        <p:nvPicPr>
          <p:cNvPr id="35" name="Graphic 34" descr="Internet with solid fill">
            <a:extLst>
              <a:ext uri="{FF2B5EF4-FFF2-40B4-BE49-F238E27FC236}">
                <a16:creationId xmlns:a16="http://schemas.microsoft.com/office/drawing/2014/main" id="{FA4A9AD2-4D1F-59DB-36A2-22430ACC38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678642" y="36778279"/>
            <a:ext cx="731520" cy="731520"/>
          </a:xfrm>
          <a:prstGeom prst="rect">
            <a:avLst/>
          </a:prstGeom>
        </p:spPr>
      </p:pic>
      <p:pic>
        <p:nvPicPr>
          <p:cNvPr id="37" name="Graphic 36" descr="Envelope with solid fill">
            <a:extLst>
              <a:ext uri="{FF2B5EF4-FFF2-40B4-BE49-F238E27FC236}">
                <a16:creationId xmlns:a16="http://schemas.microsoft.com/office/drawing/2014/main" id="{60F67FD2-E3AC-4B9E-D476-573EB869FC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713951" y="35763874"/>
            <a:ext cx="640080" cy="64008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74D20D2D-EA7B-41E4-4CF0-6D5028F8802F}"/>
              </a:ext>
            </a:extLst>
          </p:cNvPr>
          <p:cNvSpPr/>
          <p:nvPr/>
        </p:nvSpPr>
        <p:spPr>
          <a:xfrm>
            <a:off x="22955251" y="34883764"/>
            <a:ext cx="2114550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Contact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F96C88-5B13-28D9-B7E9-6FFDBF391D6C}"/>
              </a:ext>
            </a:extLst>
          </p:cNvPr>
          <p:cNvSpPr/>
          <p:nvPr/>
        </p:nvSpPr>
        <p:spPr>
          <a:xfrm>
            <a:off x="21850351" y="35718153"/>
            <a:ext cx="2114550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&lt;Email&gt;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A9B32FD-3BA5-56A6-BADE-1DCEB197AE8B}"/>
              </a:ext>
            </a:extLst>
          </p:cNvPr>
          <p:cNvSpPr/>
          <p:nvPr/>
        </p:nvSpPr>
        <p:spPr>
          <a:xfrm>
            <a:off x="21863051" y="36778278"/>
            <a:ext cx="2114550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&lt;Website&gt;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D37FFED-D683-236C-0FCC-E8ED36D3CA6E}"/>
              </a:ext>
            </a:extLst>
          </p:cNvPr>
          <p:cNvSpPr/>
          <p:nvPr/>
        </p:nvSpPr>
        <p:spPr>
          <a:xfrm>
            <a:off x="21851488" y="37860488"/>
            <a:ext cx="2114550" cy="731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3200" dirty="0">
                <a:solidFill>
                  <a:schemeClr val="bg1"/>
                </a:solidFill>
                <a:latin typeface="Aptos" panose="020B0004020202020204" pitchFamily="34" charset="0"/>
                <a:cs typeface="Arial" panose="020B0604020202020204" pitchFamily="34" charset="0"/>
              </a:rPr>
              <a:t>&lt;LinkedIn&gt;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A951AF-82C5-EF68-B737-7D78AB1B015B}"/>
              </a:ext>
            </a:extLst>
          </p:cNvPr>
          <p:cNvSpPr/>
          <p:nvPr/>
        </p:nvSpPr>
        <p:spPr>
          <a:xfrm>
            <a:off x="976318" y="40803149"/>
            <a:ext cx="1463040" cy="1371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Place for affiliation logos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96E8DAF-4768-ABDE-BBD0-0989BAD788DB}"/>
              </a:ext>
            </a:extLst>
          </p:cNvPr>
          <p:cNvSpPr/>
          <p:nvPr/>
        </p:nvSpPr>
        <p:spPr>
          <a:xfrm>
            <a:off x="3948118" y="40803149"/>
            <a:ext cx="1463040" cy="1371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Place for affiliation logos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47" name="Tijdelijke aanduiding voor tekst 7">
            <a:extLst>
              <a:ext uri="{FF2B5EF4-FFF2-40B4-BE49-F238E27FC236}">
                <a16:creationId xmlns:a16="http://schemas.microsoft.com/office/drawing/2014/main" id="{2C61ABDF-74F4-7299-A3AE-D55ACFCAEC57}"/>
              </a:ext>
            </a:extLst>
          </p:cNvPr>
          <p:cNvSpPr txBox="1">
            <a:spLocks/>
          </p:cNvSpPr>
          <p:nvPr/>
        </p:nvSpPr>
        <p:spPr>
          <a:xfrm>
            <a:off x="1484515" y="39060394"/>
            <a:ext cx="27919313" cy="1111172"/>
          </a:xfrm>
          <a:prstGeom prst="rect">
            <a:avLst/>
          </a:prstGeom>
        </p:spPr>
        <p:txBody>
          <a:bodyPr vert="horz" lIns="91440" tIns="0" rIns="91440" bIns="90000" numCol="1" spcCol="720000" rtlCol="0">
            <a:noAutofit/>
          </a:bodyPr>
          <a:lstStyle>
            <a:lvl1pPr marL="0" indent="0" algn="l" defTabSz="3027487" rtl="0" eaLnBrk="1" latinLnBrk="0" hangingPunct="1">
              <a:lnSpc>
                <a:spcPts val="447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u="sng" kern="120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  <a:lvl2pPr marL="0" indent="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UGent Panno Text SemiBold" panose="02000706040000040003" pitchFamily="2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0000" indent="-360000" algn="l" defTabSz="3027487" rtl="0" eaLnBrk="1" latinLnBrk="0" hangingPunct="1">
              <a:lnSpc>
                <a:spcPct val="100000"/>
              </a:lnSpc>
              <a:spcBef>
                <a:spcPts val="0"/>
              </a:spcBef>
              <a:buFont typeface="UGent Panno Text SemiBold" panose="02000706040000040003" pitchFamily="2" charset="0"/>
              <a:buChar char="–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0" dirty="0"/>
              <a:t>Acknowledgement:</a:t>
            </a:r>
            <a:r>
              <a:rPr lang="en-GB" sz="2400" b="0" u="none" dirty="0"/>
              <a:t> To…</a:t>
            </a:r>
            <a:endParaRPr lang="en-GB" sz="2400" b="0" dirty="0"/>
          </a:p>
          <a:p>
            <a:r>
              <a:rPr lang="en-GB" sz="2400" b="0" i="1" u="none" dirty="0"/>
              <a:t>Presented at the Ocean Tribology at Low Countries Conference, organized by EU COST Action CA23155 and </a:t>
            </a:r>
            <a:r>
              <a:rPr lang="en-GB" sz="2400" b="0" i="1" u="none" dirty="0" err="1"/>
              <a:t>BvMK</a:t>
            </a:r>
            <a:r>
              <a:rPr lang="en-GB" sz="2400" b="0" i="1" u="none" dirty="0"/>
              <a:t>, April 20-22, 2026, Ostend</a:t>
            </a:r>
            <a:endParaRPr lang="en-GB" sz="2400" i="1" u="none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4734EAB-76C0-E0FE-9337-E794567B3B9E}"/>
              </a:ext>
            </a:extLst>
          </p:cNvPr>
          <p:cNvSpPr txBox="1"/>
          <p:nvPr/>
        </p:nvSpPr>
        <p:spPr>
          <a:xfrm>
            <a:off x="1447900" y="6377076"/>
            <a:ext cx="279510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Affiliation, Affiliation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etc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Country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&lt;Affiliations&gt;</a:t>
            </a:r>
          </a:p>
        </p:txBody>
      </p:sp>
    </p:spTree>
    <p:extLst>
      <p:ext uri="{BB962C8B-B14F-4D97-AF65-F5344CB8AC3E}">
        <p14:creationId xmlns:p14="http://schemas.microsoft.com/office/powerpoint/2010/main" val="2813270260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A0_UGent_EA_EN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niversiteit Gent">
      <a:majorFont>
        <a:latin typeface="UGent Panno Text SemiBold"/>
        <a:ea typeface=""/>
        <a:cs typeface=""/>
      </a:majorFont>
      <a:minorFont>
        <a:latin typeface="UGent Panno Text"/>
        <a:ea typeface=""/>
        <a:cs typeface="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E64C8"/>
        </a:solidFill>
      </a:spPr>
      <a:bodyPr rtlCol="0" anchor="ctr"/>
      <a:lstStyle>
        <a:defPPr algn="ctr">
          <a:defRPr sz="220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oster-EA-UK_1_1_15.potx" id="{194FCE9A-8A79-408E-B76E-D34B9C0AA93D}" vid="{CD042CA6-AA86-4EB5-AB77-4C3A1F45D2B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19523E12911F418E5DF2151104E977" ma:contentTypeVersion="14" ma:contentTypeDescription="Een nieuw document maken." ma:contentTypeScope="" ma:versionID="0786d5b157c63c24e96f3ddb7ca9a08d">
  <xsd:schema xmlns:xsd="http://www.w3.org/2001/XMLSchema" xmlns:xs="http://www.w3.org/2001/XMLSchema" xmlns:p="http://schemas.microsoft.com/office/2006/metadata/properties" xmlns:ns2="9834532d-30b3-4cff-8a4c-a78b0eee8991" xmlns:ns3="5d489b7a-e84a-4470-88f6-7336949e09e5" targetNamespace="http://schemas.microsoft.com/office/2006/metadata/properties" ma:root="true" ma:fieldsID="9c6e7d23753052af6238b2cac9ce0e89" ns2:_="" ns3:_="">
    <xsd:import namespace="9834532d-30b3-4cff-8a4c-a78b0eee8991"/>
    <xsd:import namespace="5d489b7a-e84a-4470-88f6-7336949e09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4532d-30b3-4cff-8a4c-a78b0eee89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3b9bb814-139f-4039-9463-697760f06a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489b7a-e84a-4470-88f6-7336949e09e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237bc4-98d8-4a7a-886a-ca899ee87cfa}" ma:internalName="TaxCatchAll" ma:showField="CatchAllData" ma:web="5d489b7a-e84a-4470-88f6-7336949e09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489b7a-e84a-4470-88f6-7336949e09e5" xsi:nil="true"/>
    <lcf76f155ced4ddcb4097134ff3c332f xmlns="9834532d-30b3-4cff-8a4c-a78b0eee899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D38AA8-D854-4857-96A2-A6FDA67E9633}">
  <ds:schemaRefs>
    <ds:schemaRef ds:uri="5d489b7a-e84a-4470-88f6-7336949e09e5"/>
    <ds:schemaRef ds:uri="9834532d-30b3-4cff-8a4c-a78b0eee89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A6508FA-93E1-44D2-9A11-7B21C6437359}">
  <ds:schemaRefs>
    <ds:schemaRef ds:uri="http://schemas.microsoft.com/office/2006/documentManagement/types"/>
    <ds:schemaRef ds:uri="http://purl.org/dc/dcmitype/"/>
    <ds:schemaRef ds:uri="5d489b7a-e84a-4470-88f6-7336949e09e5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9834532d-30b3-4cff-8a4c-a78b0eee899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01A0504-B2D8-4BD1-A838-443D89F90E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OTLC_theme</Template>
  <TotalTime>22</TotalTime>
  <Words>86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UGent Panno Text</vt:lpstr>
      <vt:lpstr>UGent Panno Text SemiBold</vt:lpstr>
      <vt:lpstr>posterA0_UGent_EA_EN</vt:lpstr>
      <vt:lpstr>Ocean tribology at the low countries conference poster (A0)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Peyman Havaej</dc:creator>
  <cp:lastModifiedBy>Peyman Havaej</cp:lastModifiedBy>
  <cp:revision>2</cp:revision>
  <dcterms:created xsi:type="dcterms:W3CDTF">2018-01-30T08:41:37Z</dcterms:created>
  <dcterms:modified xsi:type="dcterms:W3CDTF">2026-01-14T15:37:20Z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Universiteit Gent</vt:lpwstr>
  </property>
  <property fmtid="{D5CDD505-2E9C-101B-9397-08002B2CF9AE}" pid="3" name="Developed by">
    <vt:lpwstr>12 Dozijn</vt:lpwstr>
  </property>
  <property fmtid="{D5CDD505-2E9C-101B-9397-08002B2CF9AE}" pid="4" name="Author">
    <vt:lpwstr>Hans Gouman</vt:lpwstr>
  </property>
  <property fmtid="{D5CDD505-2E9C-101B-9397-08002B2CF9AE}" pid="5" name="Date">
    <vt:filetime>2016-12-15T23:00:00Z</vt:filetime>
  </property>
  <property fmtid="{D5CDD505-2E9C-101B-9397-08002B2CF9AE}" pid="6" name="Version">
    <vt:lpwstr>1.1</vt:lpwstr>
  </property>
  <property fmtid="{D5CDD505-2E9C-101B-9397-08002B2CF9AE}" pid="7" name="Build">
    <vt:lpwstr>15</vt:lpwstr>
  </property>
  <property fmtid="{D5CDD505-2E9C-101B-9397-08002B2CF9AE}" pid="8" name="Status">
    <vt:lpwstr>Final</vt:lpwstr>
  </property>
  <property fmtid="{D5CDD505-2E9C-101B-9397-08002B2CF9AE}" pid="9" name="Cmt 4">
    <vt:lpwstr>faculties vs created from corporate build 4</vt:lpwstr>
  </property>
  <property fmtid="{D5CDD505-2E9C-101B-9397-08002B2CF9AE}" pid="10" name="Cmt 5">
    <vt:lpwstr>author box 1 column</vt:lpwstr>
  </property>
  <property fmtid="{D5CDD505-2E9C-101B-9397-08002B2CF9AE}" pid="11" name="Cmt 7">
    <vt:lpwstr>line spacings changed</vt:lpwstr>
  </property>
  <property fmtid="{D5CDD505-2E9C-101B-9397-08002B2CF9AE}" pid="12" name="Cmt 8">
    <vt:lpwstr>no font embedding</vt:lpwstr>
  </property>
  <property fmtid="{D5CDD505-2E9C-101B-9397-08002B2CF9AE}" pid="13" name="Cmt 9">
    <vt:lpwstr>socmed editable</vt:lpwstr>
  </property>
  <property fmtid="{D5CDD505-2E9C-101B-9397-08002B2CF9AE}" pid="14" name="Cmt 10">
    <vt:lpwstr>comments feedback</vt:lpwstr>
  </property>
  <property fmtid="{D5CDD505-2E9C-101B-9397-08002B2CF9AE}" pid="15" name="Cmt 11">
    <vt:lpwstr>position text box</vt:lpwstr>
  </property>
  <property fmtid="{D5CDD505-2E9C-101B-9397-08002B2CF9AE}" pid="16" name="Cmt 12">
    <vt:lpwstr>comments UG/AZ 16.11.25</vt:lpwstr>
  </property>
  <property fmtid="{D5CDD505-2E9C-101B-9397-08002B2CF9AE}" pid="17" name="Cmt 15">
    <vt:lpwstr>'Contact' editable</vt:lpwstr>
  </property>
  <property fmtid="{D5CDD505-2E9C-101B-9397-08002B2CF9AE}" pid="18" name="ContentTypeId">
    <vt:lpwstr>0x010100CF19523E12911F418E5DF2151104E977</vt:lpwstr>
  </property>
  <property fmtid="{D5CDD505-2E9C-101B-9397-08002B2CF9AE}" pid="19" name="MediaServiceImageTags">
    <vt:lpwstr/>
  </property>
</Properties>
</file>